
<file path=[Content_Types].xml><?xml version="1.0" encoding="utf-8"?>
<Types xmlns="http://schemas.openxmlformats.org/package/2006/content-types">
  <Default Extension="0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1" r:id="rId5"/>
    <p:sldId id="265" r:id="rId6"/>
    <p:sldId id="264" r:id="rId7"/>
    <p:sldId id="263" r:id="rId8"/>
    <p:sldId id="258" r:id="rId9"/>
    <p:sldId id="271" r:id="rId10"/>
    <p:sldId id="267" r:id="rId11"/>
    <p:sldId id="266" r:id="rId12"/>
    <p:sldId id="259" r:id="rId13"/>
    <p:sldId id="260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2E733-4B6C-9F05-91AA-843760B34E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FD5EF071-3AAA-3E51-6CDE-3241876F61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686AF86-B469-4282-5FFB-FD52E2550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F8E25-69FB-4BFF-A19D-374623856B47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07DA530-7CEB-83B7-0CB0-28D55F106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B55CE77-8D61-442B-C952-635897E97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7203-8CD0-491A-B783-A2593AC790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6469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EB429E6-6793-C4A7-C95B-9479B4B4D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9E0CBA7-A556-8D11-9A62-E7D96E3887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FA7E580-3BD2-3B85-7463-7676F08D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F8E25-69FB-4BFF-A19D-374623856B47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FFE3271-0598-1DD0-1783-93DC2D778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360626A-05FC-2B43-4D84-3ED7A0D05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7203-8CD0-491A-B783-A2593AC790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43024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C62B4CA4-6498-6FFC-85DA-FA5CABF3FB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F2A3A923-5138-2D4F-F243-4523E1A973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4ACAFD5-C24B-73E6-B651-1E271E64F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F8E25-69FB-4BFF-A19D-374623856B47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1D36FB3-98D9-774F-4572-1CFFF3027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711FEE6-3BA9-B517-AF89-6CCC40990B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7203-8CD0-491A-B783-A2593AC790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6478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BD3DFF-805A-9CE4-F85D-1AAFB9DA7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8FB2C33-1EE8-86A2-EC33-1E4113E8F2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6899163-BEBF-8C4E-DA92-9A266D9B5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F8E25-69FB-4BFF-A19D-374623856B47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4BB935F-B8AA-82C9-2C92-B23D7C032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6BF68FD-366F-8D2E-57C0-B845F145C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7203-8CD0-491A-B783-A2593AC790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2313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F86426-390C-512E-74F7-262488D34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4E15E48-FFBA-D998-FD94-EC900C7C1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0A80E40-700F-C96C-233E-7FFC83EDEA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F8E25-69FB-4BFF-A19D-374623856B47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6BF351C-A238-F8F1-9C20-450650970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B462EED-67A9-895B-0F53-914F49652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7203-8CD0-491A-B783-A2593AC790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293331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6B193D-EB4F-9EDC-A8E1-D57F7F9AA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75DA63C-BCA6-97F8-FFE7-4F428FACC6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E1AD3658-1A58-5B45-68DE-0B66823897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10B9207-2215-ADAC-A680-D4B4F0DC5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F8E25-69FB-4BFF-A19D-374623856B47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B10D6C3-CD32-CA17-C419-2BAD3881B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08F44C84-A51B-5ED8-A1B8-61D5240F6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7203-8CD0-491A-B783-A2593AC790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1967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04CCCC-42C2-D6FB-EE97-16434C93D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84BFE05E-25DA-2DC2-4D57-AF07F1A889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9C7401D-4A83-CD6C-9C4B-39BDE5E8DC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B0BA62F3-C0A6-75FB-3761-0A6D4F3DB3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C9F4DA00-A24C-573A-9BCF-27CE591D37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B422C679-2702-7D54-C5E6-6992429E25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F8E25-69FB-4BFF-A19D-374623856B47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A200FAD8-AD52-8F8B-23E4-E277D1B91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E4BD4025-2CAA-14D9-CE92-8F6290420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7203-8CD0-491A-B783-A2593AC790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42069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E5E689-A486-9FA5-337C-42F18A874C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EC3BB4F6-1E5D-8E8E-AF4F-22EF9BC97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F8E25-69FB-4BFF-A19D-374623856B47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564E7751-4DB3-A01D-C82D-4D52F644E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58BA9DA6-B7C9-9D11-A20D-398C8CD88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7203-8CD0-491A-B783-A2593AC790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911674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DA518E89-9E42-8463-CD0D-FF199C38B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F8E25-69FB-4BFF-A19D-374623856B47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0D829B5-8AF1-BC82-D5E5-2E08FD01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C9FB7DC7-C33F-4F6E-2227-990E41326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7203-8CD0-491A-B783-A2593AC790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2803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8997FC-664A-C706-9E38-A29CA29C3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35F0022-03C7-20F5-767D-AD05F6BB6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9BF15233-A073-08B8-7530-60C273B52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C400CFE-E85C-35E5-D302-7C3327633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F8E25-69FB-4BFF-A19D-374623856B47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24CA5242-7D55-5003-E478-1BDCBB44C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5FF604CC-A413-AA4C-7442-CC1E54021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7203-8CD0-491A-B783-A2593AC790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285006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22BB47A-47B5-2736-B7A8-74859B0BE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3794BAD6-1EA3-2E87-1FD4-33F5A536BE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25D96A8-E820-423B-5195-4C2D5ADD8C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E6440639-AEDB-7F1A-D295-8D307DF0E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F8E25-69FB-4BFF-A19D-374623856B47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71E93224-9E62-9C50-0B20-E647D65AEF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3B169CEC-2016-1B4F-1676-B13AA7156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017203-8CD0-491A-B783-A2593AC790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3396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BD60139D-3255-99D6-FF6A-C86291F90A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2BDB55D-3581-8E0D-9D58-E2B368FF1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F2F2158-1588-5527-DD8F-35EA9F3B8A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DF8E25-69FB-4BFF-A19D-374623856B47}" type="datetimeFigureOut">
              <a:rPr lang="nl-NL" smtClean="0"/>
              <a:t>24-5-2022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E6F32B-B446-1C93-4579-1278C67AF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BCADF8-605F-8EBD-122A-34D167A8C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017203-8CD0-491A-B783-A2593AC790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738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rc.nl/nieuws/2019/09/29/ronde-aarde-is-een-product-van-wiskundige-fantasie-a3974983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earth.google.com/web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hyperlink" Target="https://www.bnr.nl/nieuws/internationaal/10314479/zee-rond-noordpool-vriest-niet-meer-dicht-tekorten-zijn-enorm" TargetMode="External"/><Relationship Id="rId7" Type="http://schemas.openxmlformats.org/officeDocument/2006/relationships/hyperlink" Target="https://dvhn.nl/groningen/Groninger-onderzoekers-Ecosystemen-Noordpool-ondergaan-grote-veranderingen-door-smeltend-zee-ijs-26164262.html" TargetMode="External"/><Relationship Id="rId12" Type="http://schemas.openxmlformats.org/officeDocument/2006/relationships/image" Target="../media/image12.sv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11" Type="http://schemas.openxmlformats.org/officeDocument/2006/relationships/image" Target="../media/image11.png"/><Relationship Id="rId5" Type="http://schemas.openxmlformats.org/officeDocument/2006/relationships/hyperlink" Target="https://nos.nl/artikel/2054838-tweederde-minder-zee-ijs-op-de-noordpool.html?google_editors_picks=true" TargetMode="External"/><Relationship Id="rId10" Type="http://schemas.openxmlformats.org/officeDocument/2006/relationships/hyperlink" Target="https://schooltv.nl/video/de-noordpool-hoe-is-het-leven-op-de-noordpool/#q=noordpool" TargetMode="External"/><Relationship Id="rId4" Type="http://schemas.openxmlformats.org/officeDocument/2006/relationships/image" Target="../media/image17.jpg"/><Relationship Id="rId9" Type="http://schemas.openxmlformats.org/officeDocument/2006/relationships/hyperlink" Target="https://www.rtlnieuws.nl/nieuws/buitenland/artikel/4576026/mysterieuze-verschuiving-noordpool-wat-betekent-dit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hyperlink" Target="https://debestereistijd.nl/rusland/" TargetMode="External"/><Relationship Id="rId7" Type="http://schemas.openxmlformats.org/officeDocument/2006/relationships/hyperlink" Target="https://www.pinterest.com/pin/520376931914904637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jpg"/><Relationship Id="rId5" Type="http://schemas.openxmlformats.org/officeDocument/2006/relationships/hyperlink" Target="https://tokyo.nl/japan/eilanden/" TargetMode="External"/><Relationship Id="rId4" Type="http://schemas.openxmlformats.org/officeDocument/2006/relationships/image" Target="../media/image21.jpg"/><Relationship Id="rId9" Type="http://schemas.openxmlformats.org/officeDocument/2006/relationships/hyperlink" Target="https://www.1zoom.me/en/wallpaper/522294/z15437.8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fly.pl/oferta/loty-charterowe/oferta/" TargetMode="External"/><Relationship Id="rId7" Type="http://schemas.openxmlformats.org/officeDocument/2006/relationships/hyperlink" Target="https://www.nordic.be/denemarken-praktisch/" TargetMode="Externa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g"/><Relationship Id="rId5" Type="http://schemas.openxmlformats.org/officeDocument/2006/relationships/hyperlink" Target="https://www.flickr.com/photos/the_old_brit/38293196344" TargetMode="Externa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13" Type="http://schemas.openxmlformats.org/officeDocument/2006/relationships/hyperlink" Target="https://sciencing.com/characteristics-dry-climate-4878.html" TargetMode="External"/><Relationship Id="rId3" Type="http://schemas.openxmlformats.org/officeDocument/2006/relationships/hyperlink" Target="https://www.gettyimages.be/fotos/droog-klimaat" TargetMode="External"/><Relationship Id="rId7" Type="http://schemas.openxmlformats.org/officeDocument/2006/relationships/hyperlink" Target="https://teamlassen.com/blog/home-buyers-love-low-maintenance-try-dry-climate-landscaping" TargetMode="External"/><Relationship Id="rId12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9.png"/><Relationship Id="rId11" Type="http://schemas.openxmlformats.org/officeDocument/2006/relationships/hyperlink" Target="https://www.pinterest.com/pin/484559241160891111/" TargetMode="External"/><Relationship Id="rId5" Type="http://schemas.openxmlformats.org/officeDocument/2006/relationships/hyperlink" Target="https://app.emaze.com/@AFOCTLQC" TargetMode="External"/><Relationship Id="rId10" Type="http://schemas.openxmlformats.org/officeDocument/2006/relationships/image" Target="../media/image31.jpg"/><Relationship Id="rId4" Type="http://schemas.openxmlformats.org/officeDocument/2006/relationships/image" Target="../media/image28.jpg"/><Relationship Id="rId9" Type="http://schemas.openxmlformats.org/officeDocument/2006/relationships/hyperlink" Target="https://www.britannica.com/science/tropical-wet-dry-climate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13" Type="http://schemas.openxmlformats.org/officeDocument/2006/relationships/hyperlink" Target="https://www.buitenlevengevoel.nl/boomstamtafel/" TargetMode="External"/><Relationship Id="rId3" Type="http://schemas.openxmlformats.org/officeDocument/2006/relationships/hyperlink" Target="https://www.naturescanner.nl/oceanie/australie/queensland/cairns/activiteiten/daintree-regenwoud/reviews" TargetMode="External"/><Relationship Id="rId7" Type="http://schemas.openxmlformats.org/officeDocument/2006/relationships/hyperlink" Target="https://www.tico.nl/bestemmingen/latijns-amerika/brazilie-reizen/beste-reistijd-brazilie" TargetMode="External"/><Relationship Id="rId12" Type="http://schemas.openxmlformats.org/officeDocument/2006/relationships/image" Target="../media/image38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g"/><Relationship Id="rId11" Type="http://schemas.openxmlformats.org/officeDocument/2006/relationships/hyperlink" Target="https://zuid-amerika8.jouwweb.nl/klimaat" TargetMode="External"/><Relationship Id="rId5" Type="http://schemas.openxmlformats.org/officeDocument/2006/relationships/hyperlink" Target="https://www.fotocommunity.com/photo/tropisch-dietmar-klein/13809601" TargetMode="External"/><Relationship Id="rId10" Type="http://schemas.openxmlformats.org/officeDocument/2006/relationships/image" Target="../media/image37.jpg"/><Relationship Id="rId4" Type="http://schemas.openxmlformats.org/officeDocument/2006/relationships/image" Target="../media/image34.jpg"/><Relationship Id="rId9" Type="http://schemas.openxmlformats.org/officeDocument/2006/relationships/hyperlink" Target="https://app.emaze.com/@AFOCTLQC" TargetMode="Externa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13" Type="http://schemas.openxmlformats.org/officeDocument/2006/relationships/image" Target="../media/image11.png"/><Relationship Id="rId3" Type="http://schemas.openxmlformats.org/officeDocument/2006/relationships/hyperlink" Target="https://fieggentrio.blogspot.com/2017/02/dieren-doen-het-tegen-betaling-adelie.html" TargetMode="External"/><Relationship Id="rId7" Type="http://schemas.openxmlformats.org/officeDocument/2006/relationships/hyperlink" Target="https://www.pexels.com/nl-nl/foto/afrika-beest-bomen-boom-1049500/" TargetMode="External"/><Relationship Id="rId12" Type="http://schemas.openxmlformats.org/officeDocument/2006/relationships/hyperlink" Target="https://schooltv.nl/video/tropische-kevers-wat-een-mooi-gekleurde-dekschilden/#q=tropen" TargetMode="Externa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jpeg"/><Relationship Id="rId11" Type="http://schemas.openxmlformats.org/officeDocument/2006/relationships/hyperlink" Target="https://www.natgeojunior.nl/weetjes/hoe-groot-is-een-baby-kangoeroe/" TargetMode="External"/><Relationship Id="rId5" Type="http://schemas.openxmlformats.org/officeDocument/2006/relationships/hyperlink" Target="https://pxhere.com/nl/photo/63340" TargetMode="External"/><Relationship Id="rId10" Type="http://schemas.openxmlformats.org/officeDocument/2006/relationships/image" Target="../media/image43.jpg"/><Relationship Id="rId4" Type="http://schemas.openxmlformats.org/officeDocument/2006/relationships/image" Target="../media/image40.jpg"/><Relationship Id="rId9" Type="http://schemas.openxmlformats.org/officeDocument/2006/relationships/hyperlink" Target="https://www.rtlnieuws.nl/nieuws/nederland/artikel/4467531/populaties-wilde-dieren-sinds-1970-gehalveerd-wnf" TargetMode="External"/><Relationship Id="rId14" Type="http://schemas.openxmlformats.org/officeDocument/2006/relationships/image" Target="../media/image12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kaartenenatlassen.nl/wereldbol-antarctica-545" TargetMode="External"/><Relationship Id="rId7" Type="http://schemas.openxmlformats.org/officeDocument/2006/relationships/hyperlink" Target="https://www.kaartenenatlassen.nl/wandkaarten/continentkaarten/wereldbol-afrika-546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g"/><Relationship Id="rId5" Type="http://schemas.openxmlformats.org/officeDocument/2006/relationships/hyperlink" Target="https://www.kaartenenatlassen.nl/wereldbol-noordpool-552" TargetMode="External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hyperlink" Target="https://wibnet.nl/heelal/zonnestelsel/aarde/waarom-is-er-boven-de-evenaar-meer-land" TargetMode="External"/><Relationship Id="rId7" Type="http://schemas.openxmlformats.org/officeDocument/2006/relationships/hyperlink" Target="https://schooltv.nl/video/waarom-regent-het-zo-vaak-in-het-regenwoud-de-zon-warmt-het-tropisch-regenwoud-op/#q=evenaar" TargetMode="External"/><Relationship Id="rId2" Type="http://schemas.openxmlformats.org/officeDocument/2006/relationships/image" Target="../media/image8.0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hyperlink" Target="https://pixabay.com/nl/de-zon-zonnig-figuur-afbeeldingen-2017530/" TargetMode="External"/><Relationship Id="rId4" Type="http://schemas.openxmlformats.org/officeDocument/2006/relationships/image" Target="../media/image9.png"/><Relationship Id="rId9" Type="http://schemas.openxmlformats.org/officeDocument/2006/relationships/image" Target="../media/image12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2.sv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hyperlink" Target="https://schooltv.nl/video/wat-betekent-klimaat-het-gemiddelde-weer-over-een-bepaalde-periode/#q=subtropisch%20klimaat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nachthemel&#10;&#10;Automatisch gegenereerde beschrijving">
            <a:extLst>
              <a:ext uri="{FF2B5EF4-FFF2-40B4-BE49-F238E27FC236}">
                <a16:creationId xmlns:a16="http://schemas.microsoft.com/office/drawing/2014/main" id="{B07BFA8C-5CD4-B41A-98DC-226D8C303D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625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6E3F2C39-0D09-3ABC-95B4-942DA1595E8E}"/>
              </a:ext>
            </a:extLst>
          </p:cNvPr>
          <p:cNvSpPr txBox="1"/>
          <p:nvPr/>
        </p:nvSpPr>
        <p:spPr>
          <a:xfrm>
            <a:off x="7703288" y="1997839"/>
            <a:ext cx="39287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000" dirty="0">
                <a:solidFill>
                  <a:schemeClr val="bg1"/>
                </a:solidFill>
                <a:latin typeface="SchoolKX_2018_Paula" panose="00000500000000000000" pitchFamily="50" charset="0"/>
                <a:hlinkClick r:id="rId4"/>
              </a:rPr>
              <a:t>laten we de aarde eens</a:t>
            </a:r>
          </a:p>
          <a:p>
            <a:r>
              <a:rPr lang="nl-NL" sz="6000" dirty="0">
                <a:solidFill>
                  <a:schemeClr val="bg1"/>
                </a:solidFill>
                <a:latin typeface="SchoolKX_2018_Paula" panose="00000500000000000000" pitchFamily="50" charset="0"/>
                <a:hlinkClick r:id="rId4"/>
              </a:rPr>
              <a:t>bekijken...</a:t>
            </a:r>
            <a:endParaRPr lang="nl-NL" sz="6000" dirty="0">
              <a:solidFill>
                <a:schemeClr val="bg1"/>
              </a:solidFill>
              <a:latin typeface="SchoolKX_2018_Paula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39329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B70B18-485A-27CA-C4B6-86D142449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Autofit/>
          </a:bodyPr>
          <a:lstStyle/>
          <a:p>
            <a:pPr algn="ctr"/>
            <a:r>
              <a:rPr lang="nl-NL" sz="5400" b="1" dirty="0">
                <a:solidFill>
                  <a:srgbClr val="00B0F0"/>
                </a:solidFill>
                <a:latin typeface="SchoolKX_2018_Paula" panose="00000500000000000000" pitchFamily="50" charset="0"/>
              </a:rPr>
              <a:t>Koud klimaat</a:t>
            </a:r>
            <a:br>
              <a:rPr lang="nl-NL" sz="5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SchoolKX_2018_Paula" panose="00000500000000000000" pitchFamily="50" charset="0"/>
              </a:rPr>
            </a:br>
            <a:br>
              <a:rPr lang="nl-NL" sz="5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SchoolKX_2018_Paula" panose="00000500000000000000" pitchFamily="50" charset="0"/>
              </a:rPr>
            </a:br>
            <a:r>
              <a:rPr lang="nl-NL" sz="5400" b="1" dirty="0">
                <a:solidFill>
                  <a:srgbClr val="92D050"/>
                </a:solidFill>
                <a:latin typeface="SchoolKX_2018_Paula" panose="00000500000000000000" pitchFamily="50" charset="0"/>
              </a:rPr>
              <a:t>Landklimaat</a:t>
            </a:r>
            <a:br>
              <a:rPr lang="nl-NL" sz="5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SchoolKX_2018_Paula" panose="00000500000000000000" pitchFamily="50" charset="0"/>
              </a:rPr>
            </a:br>
            <a:br>
              <a:rPr lang="nl-NL" sz="5400" b="1" dirty="0">
                <a:solidFill>
                  <a:srgbClr val="FF0000"/>
                </a:solidFill>
                <a:latin typeface="SchoolKX_2018_Paula" panose="00000500000000000000" pitchFamily="50" charset="0"/>
              </a:rPr>
            </a:br>
            <a:r>
              <a:rPr lang="nl-NL" sz="5400" b="1" dirty="0">
                <a:solidFill>
                  <a:srgbClr val="FF0000"/>
                </a:solidFill>
                <a:latin typeface="SchoolKX_2018_Paula" panose="00000500000000000000" pitchFamily="50" charset="0"/>
              </a:rPr>
              <a:t>Tropisch klimaat</a:t>
            </a:r>
            <a:br>
              <a:rPr lang="nl-NL" sz="5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SchoolKX_2018_Paula" panose="00000500000000000000" pitchFamily="50" charset="0"/>
              </a:rPr>
            </a:br>
            <a:br>
              <a:rPr lang="nl-NL" sz="5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SchoolKX_2018_Paula" panose="00000500000000000000" pitchFamily="50" charset="0"/>
              </a:rPr>
            </a:br>
            <a:r>
              <a:rPr lang="nl-NL" sz="5400" b="1" dirty="0">
                <a:solidFill>
                  <a:srgbClr val="92D050"/>
                </a:solidFill>
                <a:latin typeface="SchoolKX_2018_Paula" panose="00000500000000000000" pitchFamily="50" charset="0"/>
              </a:rPr>
              <a:t>Landklimaat</a:t>
            </a:r>
            <a:br>
              <a:rPr lang="nl-NL" sz="5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SchoolKX_2018_Paula" panose="00000500000000000000" pitchFamily="50" charset="0"/>
              </a:rPr>
            </a:br>
            <a:br>
              <a:rPr lang="nl-NL" sz="5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SchoolKX_2018_Paula" panose="00000500000000000000" pitchFamily="50" charset="0"/>
              </a:rPr>
            </a:br>
            <a:r>
              <a:rPr lang="nl-NL" sz="5400" b="1" dirty="0">
                <a:solidFill>
                  <a:srgbClr val="00B0F0"/>
                </a:solidFill>
                <a:latin typeface="SchoolKX_2018_Paula" panose="00000500000000000000" pitchFamily="50" charset="0"/>
              </a:rPr>
              <a:t>Koud klimaat</a:t>
            </a:r>
            <a:endParaRPr lang="nl-NL" sz="5400" dirty="0">
              <a:solidFill>
                <a:srgbClr val="00B0F0"/>
              </a:solidFill>
              <a:latin typeface="SchoolKX_2018_Paula" panose="00000500000000000000" pitchFamily="50" charset="0"/>
            </a:endParaRP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55F400D-A628-EC8D-A541-EAA6DAC47C4F}"/>
              </a:ext>
            </a:extLst>
          </p:cNvPr>
          <p:cNvSpPr txBox="1"/>
          <p:nvPr/>
        </p:nvSpPr>
        <p:spPr>
          <a:xfrm>
            <a:off x="6817921" y="2423160"/>
            <a:ext cx="5374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200" dirty="0">
                <a:solidFill>
                  <a:srgbClr val="00B050"/>
                </a:solidFill>
                <a:latin typeface="SchoolKX_2018_Paula" panose="00000500000000000000" pitchFamily="50" charset="0"/>
              </a:rPr>
              <a:t>Zeeklimaat </a:t>
            </a:r>
            <a:r>
              <a:rPr lang="nl-NL" sz="3200" dirty="0">
                <a:solidFill>
                  <a:srgbClr val="FFC000"/>
                </a:solidFill>
                <a:latin typeface="SchoolKX_2018_Paula" panose="00000500000000000000" pitchFamily="50" charset="0"/>
              </a:rPr>
              <a:t>Droog klimaat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F5FA72D-44F5-AEC0-A1F4-11463484E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79483"/>
            <a:ext cx="5377138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96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 descr="Afbeelding met natuur, water, lucht, buiten&#10;&#10;Automatisch gegenereerde beschrijving">
            <a:extLst>
              <a:ext uri="{FF2B5EF4-FFF2-40B4-BE49-F238E27FC236}">
                <a16:creationId xmlns:a16="http://schemas.microsoft.com/office/drawing/2014/main" id="{E7827229-187F-6DBA-5E74-D6EBB0BB87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1770" r="-2" b="945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7" name="Afbeelding 16" descr="Afbeelding met tekst, water, buiten, natuur&#10;&#10;Automatisch gegenereerde beschrijving">
            <a:extLst>
              <a:ext uri="{FF2B5EF4-FFF2-40B4-BE49-F238E27FC236}">
                <a16:creationId xmlns:a16="http://schemas.microsoft.com/office/drawing/2014/main" id="{3D390FE2-8594-A86E-E743-0100118778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1510" b="-1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9" name="Afbeelding 18" descr="Afbeelding met natuur, buiten, water, ijs&#10;&#10;Automatisch gegenereerde beschrijving">
            <a:extLst>
              <a:ext uri="{FF2B5EF4-FFF2-40B4-BE49-F238E27FC236}">
                <a16:creationId xmlns:a16="http://schemas.microsoft.com/office/drawing/2014/main" id="{67A91743-4C57-252D-BB4C-005C2F7C730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t="8339" r="2" b="2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21" name="Afbeelding 20" descr="Afbeelding met polair, water, beer, buiten&#10;&#10;Automatisch gegenereerde beschrijving">
            <a:extLst>
              <a:ext uri="{FF2B5EF4-FFF2-40B4-BE49-F238E27FC236}">
                <a16:creationId xmlns:a16="http://schemas.microsoft.com/office/drawing/2014/main" id="{21A316CA-D630-E127-CE39-A971CFA9772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11720" r="-2" b="10995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24" name="Tekstvak 23">
            <a:extLst>
              <a:ext uri="{FF2B5EF4-FFF2-40B4-BE49-F238E27FC236}">
                <a16:creationId xmlns:a16="http://schemas.microsoft.com/office/drawing/2014/main" id="{32202E35-361C-56A7-3697-31CBE1DE965D}"/>
              </a:ext>
            </a:extLst>
          </p:cNvPr>
          <p:cNvSpPr txBox="1"/>
          <p:nvPr/>
        </p:nvSpPr>
        <p:spPr>
          <a:xfrm>
            <a:off x="7935801" y="5521124"/>
            <a:ext cx="611283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6600">
                <a:latin typeface="SchoolKX_2018_Paula" panose="00000500000000000000" pitchFamily="50" charset="0"/>
              </a:rPr>
              <a:t>Poolklimaat</a:t>
            </a:r>
            <a:endParaRPr lang="nl-NL" sz="6600" dirty="0">
              <a:latin typeface="SchoolKX_2018_Paula" panose="00000500000000000000" pitchFamily="50" charset="0"/>
            </a:endParaRPr>
          </a:p>
        </p:txBody>
      </p:sp>
      <p:pic>
        <p:nvPicPr>
          <p:cNvPr id="26" name="Graphic 25" descr="Klapbord met effen opvulling">
            <a:hlinkClick r:id="rId10"/>
            <a:extLst>
              <a:ext uri="{FF2B5EF4-FFF2-40B4-BE49-F238E27FC236}">
                <a16:creationId xmlns:a16="http://schemas.microsoft.com/office/drawing/2014/main" id="{EC1DB7D7-F36F-3E3E-F592-7BC52BC328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34364" y="5960962"/>
            <a:ext cx="668158" cy="668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505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C1AC51-20C8-02BE-E9EE-032BAF92FA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180" y="4917501"/>
            <a:ext cx="10923638" cy="131764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 err="1">
                <a:latin typeface="SchoolKX_2018_Paula" panose="00000500000000000000" pitchFamily="50" charset="0"/>
              </a:rPr>
              <a:t>L</a:t>
            </a:r>
            <a:r>
              <a:rPr lang="en-US" sz="6600" kern="1200" dirty="0" err="1">
                <a:solidFill>
                  <a:schemeClr val="tx1"/>
                </a:solidFill>
                <a:latin typeface="SchoolKX_2018_Paula" panose="00000500000000000000" pitchFamily="50" charset="0"/>
              </a:rPr>
              <a:t>andklimaat</a:t>
            </a:r>
            <a:endParaRPr lang="en-US" sz="6600" kern="1200" dirty="0">
              <a:solidFill>
                <a:schemeClr val="tx1"/>
              </a:solidFill>
              <a:latin typeface="SchoolKX_2018_Paula" panose="00000500000000000000" pitchFamily="50" charset="0"/>
            </a:endParaRPr>
          </a:p>
        </p:txBody>
      </p:sp>
      <p:pic>
        <p:nvPicPr>
          <p:cNvPr id="8" name="Afbeelding 7" descr="Afbeelding met gras, berg, lucht, natuur&#10;&#10;Automatisch gegenereerde beschrijving">
            <a:extLst>
              <a:ext uri="{FF2B5EF4-FFF2-40B4-BE49-F238E27FC236}">
                <a16:creationId xmlns:a16="http://schemas.microsoft.com/office/drawing/2014/main" id="{918497E9-221E-8A81-6039-0A582FDA8C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32128" r="44729"/>
          <a:stretch/>
        </p:blipFill>
        <p:spPr>
          <a:xfrm>
            <a:off x="20" y="10"/>
            <a:ext cx="3008514" cy="4257356"/>
          </a:xfrm>
          <a:prstGeom prst="rect">
            <a:avLst/>
          </a:prstGeom>
        </p:spPr>
      </p:pic>
      <p:pic>
        <p:nvPicPr>
          <p:cNvPr id="6" name="Afbeelding 5" descr="Afbeelding met gras, boom, buiten, grassig&#10;&#10;Automatisch gegenereerde beschrijving">
            <a:extLst>
              <a:ext uri="{FF2B5EF4-FFF2-40B4-BE49-F238E27FC236}">
                <a16:creationId xmlns:a16="http://schemas.microsoft.com/office/drawing/2014/main" id="{175C5623-2E3F-F256-4213-8AB02A6DA4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32477" r="27808" b="-1"/>
          <a:stretch/>
        </p:blipFill>
        <p:spPr>
          <a:xfrm>
            <a:off x="3061261" y="10"/>
            <a:ext cx="3008534" cy="4261094"/>
          </a:xfrm>
          <a:prstGeom prst="rect">
            <a:avLst/>
          </a:prstGeom>
        </p:spPr>
      </p:pic>
      <p:pic>
        <p:nvPicPr>
          <p:cNvPr id="10" name="Afbeelding 9" descr="Afbeelding met boom, natuur, gras, water&#10;&#10;Automatisch gegenereerde beschrijving">
            <a:extLst>
              <a:ext uri="{FF2B5EF4-FFF2-40B4-BE49-F238E27FC236}">
                <a16:creationId xmlns:a16="http://schemas.microsoft.com/office/drawing/2014/main" id="{B997C748-8402-D88E-B049-BB2A177F894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26433" r="27324" b="2"/>
          <a:stretch/>
        </p:blipFill>
        <p:spPr>
          <a:xfrm>
            <a:off x="6122522" y="10"/>
            <a:ext cx="3008376" cy="4261094"/>
          </a:xfrm>
          <a:prstGeom prst="rect">
            <a:avLst/>
          </a:prstGeom>
        </p:spPr>
      </p:pic>
      <p:cxnSp>
        <p:nvCxnSpPr>
          <p:cNvPr id="27" name="Straight Connector 14">
            <a:extLst>
              <a:ext uri="{FF2B5EF4-FFF2-40B4-BE49-F238E27FC236}">
                <a16:creationId xmlns:a16="http://schemas.microsoft.com/office/drawing/2014/main" id="{EBAD6A72-88E8-42F7-88B9-CAF744536B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82614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fbeelding 3" descr="Afbeelding met gras, lucht, buiten, veld&#10;&#10;Automatisch gegenereerde beschrijving">
            <a:extLst>
              <a:ext uri="{FF2B5EF4-FFF2-40B4-BE49-F238E27FC236}">
                <a16:creationId xmlns:a16="http://schemas.microsoft.com/office/drawing/2014/main" id="{0405ABE0-F021-254A-129C-B0B2757A5D7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7426" r="27037" b="1"/>
          <a:stretch/>
        </p:blipFill>
        <p:spPr>
          <a:xfrm>
            <a:off x="9183624" y="10"/>
            <a:ext cx="3008376" cy="4261094"/>
          </a:xfrm>
          <a:prstGeom prst="rect">
            <a:avLst/>
          </a:prstGeom>
        </p:spPr>
      </p:pic>
      <p:cxnSp>
        <p:nvCxnSpPr>
          <p:cNvPr id="28" name="Straight Connector 16">
            <a:extLst>
              <a:ext uri="{FF2B5EF4-FFF2-40B4-BE49-F238E27FC236}">
                <a16:creationId xmlns:a16="http://schemas.microsoft.com/office/drawing/2014/main" id="{C800968E-0A99-46C4-A9B2-6A63AC66F4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-2" y="4242136"/>
            <a:ext cx="12192002" cy="0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18">
            <a:extLst>
              <a:ext uri="{FF2B5EF4-FFF2-40B4-BE49-F238E27FC236}">
                <a16:creationId xmlns:a16="http://schemas.microsoft.com/office/drawing/2014/main" id="{0627B73E-D784-4780-AA33-DCDFE7DA1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27921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0">
            <a:extLst>
              <a:ext uri="{FF2B5EF4-FFF2-40B4-BE49-F238E27FC236}">
                <a16:creationId xmlns:a16="http://schemas.microsoft.com/office/drawing/2014/main" id="{99FF1850-8D1E-4E84-BD9E-F2E906958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137307" y="-680"/>
            <a:ext cx="0" cy="4242816"/>
          </a:xfrm>
          <a:prstGeom prst="line">
            <a:avLst/>
          </a:prstGeom>
          <a:ln w="1016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425300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kstvak 12">
            <a:extLst>
              <a:ext uri="{FF2B5EF4-FFF2-40B4-BE49-F238E27FC236}">
                <a16:creationId xmlns:a16="http://schemas.microsoft.com/office/drawing/2014/main" id="{396A0AD2-495A-F363-19DE-D062BAF655B5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 err="1">
                <a:solidFill>
                  <a:srgbClr val="FFFFFF"/>
                </a:solidFill>
                <a:latin typeface="SchoolKX_2018_Paula" panose="00000500000000000000" pitchFamily="50" charset="0"/>
                <a:ea typeface="+mj-ea"/>
                <a:cs typeface="+mj-cs"/>
              </a:rPr>
              <a:t>Zeeklimaat</a:t>
            </a:r>
            <a:endParaRPr lang="en-US" sz="6000" kern="1200" dirty="0">
              <a:solidFill>
                <a:srgbClr val="FFFFFF"/>
              </a:solidFill>
              <a:latin typeface="SchoolKX_2018_Paula" panose="00000500000000000000" pitchFamily="50" charset="0"/>
              <a:ea typeface="+mj-ea"/>
              <a:cs typeface="+mj-cs"/>
            </a:endParaRPr>
          </a:p>
        </p:txBody>
      </p:sp>
      <p:pic>
        <p:nvPicPr>
          <p:cNvPr id="8" name="Afbeelding 7" descr="Afbeelding met water, natuur, lucht, buiten&#10;&#10;Automatisch gegenereerde beschrijving">
            <a:extLst>
              <a:ext uri="{FF2B5EF4-FFF2-40B4-BE49-F238E27FC236}">
                <a16:creationId xmlns:a16="http://schemas.microsoft.com/office/drawing/2014/main" id="{EE96F22D-E352-3EDC-0395-5ED3D49567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475" r="-1" b="-1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4" name="Afbeelding 3" descr="Afbeelding met tekst, buiten, gras, wolken&#10;&#10;Automatisch gegenereerde beschrijving">
            <a:extLst>
              <a:ext uri="{FF2B5EF4-FFF2-40B4-BE49-F238E27FC236}">
                <a16:creationId xmlns:a16="http://schemas.microsoft.com/office/drawing/2014/main" id="{7448CF23-F750-E7D6-AFB9-095E662F3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t="17773" r="2" b="16067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fbeelding 9" descr="Afbeelding met buiten, lucht, water, gras&#10;&#10;Automatisch gegenereerde beschrijving">
            <a:extLst>
              <a:ext uri="{FF2B5EF4-FFF2-40B4-BE49-F238E27FC236}">
                <a16:creationId xmlns:a16="http://schemas.microsoft.com/office/drawing/2014/main" id="{5A6B24D2-5D29-5562-1FCE-7FF3D89044C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8956" r="12317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5509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32BE1D9-6F89-2A6A-6E82-F18F0FAC7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138" y="5096872"/>
            <a:ext cx="6829520" cy="86203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600" kern="1200" dirty="0" err="1">
                <a:solidFill>
                  <a:srgbClr val="FFFFFF"/>
                </a:solidFill>
                <a:latin typeface="SchoolKX_2018_Paula" panose="00000500000000000000" pitchFamily="50" charset="0"/>
              </a:rPr>
              <a:t>Droogklimaat</a:t>
            </a:r>
            <a:endParaRPr lang="en-US" sz="6600" kern="1200" dirty="0">
              <a:solidFill>
                <a:srgbClr val="FFFFFF"/>
              </a:solidFill>
              <a:latin typeface="SchoolKX_2018_Paula" panose="00000500000000000000" pitchFamily="50" charset="0"/>
            </a:endParaRPr>
          </a:p>
        </p:txBody>
      </p:sp>
      <p:pic>
        <p:nvPicPr>
          <p:cNvPr id="14" name="Afbeelding 13" descr="Afbeelding met lucht, buiten, muur, straatstenen&#10;&#10;Automatisch gegenereerde beschrijving">
            <a:extLst>
              <a:ext uri="{FF2B5EF4-FFF2-40B4-BE49-F238E27FC236}">
                <a16:creationId xmlns:a16="http://schemas.microsoft.com/office/drawing/2014/main" id="{10B6591D-5525-2D03-ADD1-1A4F19D15A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47057" r="1" b="1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8" name="Afbeelding 7" descr="Afbeelding met gras, buiten, lucht, veld&#10;&#10;Automatisch gegenereerde beschrijving">
            <a:extLst>
              <a:ext uri="{FF2B5EF4-FFF2-40B4-BE49-F238E27FC236}">
                <a16:creationId xmlns:a16="http://schemas.microsoft.com/office/drawing/2014/main" id="{9849A0EF-154F-5818-B190-50FC780795F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44177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6" name="Afbeelding 5" descr="Afbeelding met buiten, lucht, berg, canyon&#10;&#10;Automatisch gegenereerde beschrijving">
            <a:extLst>
              <a:ext uri="{FF2B5EF4-FFF2-40B4-BE49-F238E27FC236}">
                <a16:creationId xmlns:a16="http://schemas.microsoft.com/office/drawing/2014/main" id="{D1A09F91-0348-EEC8-9419-91E9FB8ED6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5549" r="2" b="2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10" name="Afbeelding 9" descr="Afbeelding met buiten, gras, lucht, boom&#10;&#10;Automatisch gegenereerde beschrijving">
            <a:extLst>
              <a:ext uri="{FF2B5EF4-FFF2-40B4-BE49-F238E27FC236}">
                <a16:creationId xmlns:a16="http://schemas.microsoft.com/office/drawing/2014/main" id="{2458921F-9A14-18CA-B5BA-596191B21A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2138" r="1" b="27106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4" name="Afbeelding 3" descr="Afbeelding met duin, natuur&#10;&#10;Automatisch gegenereerde beschrijving">
            <a:extLst>
              <a:ext uri="{FF2B5EF4-FFF2-40B4-BE49-F238E27FC236}">
                <a16:creationId xmlns:a16="http://schemas.microsoft.com/office/drawing/2014/main" id="{6C9C499F-739D-550A-BC91-3CF89797098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b="21072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12" name="Afbeelding 11" descr="Afbeelding met lucht, buiten, gras, plant&#10;&#10;Automatisch gegenereerde beschrijving">
            <a:extLst>
              <a:ext uri="{FF2B5EF4-FFF2-40B4-BE49-F238E27FC236}">
                <a16:creationId xmlns:a16="http://schemas.microsoft.com/office/drawing/2014/main" id="{4A044F3E-7DD5-D36F-CAB2-88371A7A22A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t="12666" r="1" b="34352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945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8280C82-6BDE-CD9A-D940-86E50BB10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261" y="5096872"/>
            <a:ext cx="6829520" cy="862031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6600" kern="1200" dirty="0" err="1">
                <a:solidFill>
                  <a:srgbClr val="FFFFFF"/>
                </a:solidFill>
                <a:latin typeface="SchoolKX_2018_Paula" panose="00000500000000000000" pitchFamily="50" charset="0"/>
              </a:rPr>
              <a:t>Tropisch</a:t>
            </a:r>
            <a:r>
              <a:rPr lang="en-US" sz="6600" kern="1200" dirty="0">
                <a:solidFill>
                  <a:srgbClr val="FFFFFF"/>
                </a:solidFill>
                <a:latin typeface="SchoolKX_2018_Paula" panose="00000500000000000000" pitchFamily="50" charset="0"/>
              </a:rPr>
              <a:t> </a:t>
            </a:r>
            <a:r>
              <a:rPr lang="en-US" sz="6600" kern="1200" dirty="0" err="1">
                <a:solidFill>
                  <a:srgbClr val="FFFFFF"/>
                </a:solidFill>
                <a:latin typeface="SchoolKX_2018_Paula" panose="00000500000000000000" pitchFamily="50" charset="0"/>
              </a:rPr>
              <a:t>klimaat</a:t>
            </a:r>
            <a:endParaRPr lang="en-US" sz="6600" kern="1200" dirty="0">
              <a:solidFill>
                <a:srgbClr val="FFFFFF"/>
              </a:solidFill>
              <a:latin typeface="SchoolKX_2018_Paula" panose="00000500000000000000" pitchFamily="50" charset="0"/>
            </a:endParaRPr>
          </a:p>
        </p:txBody>
      </p:sp>
      <p:pic>
        <p:nvPicPr>
          <p:cNvPr id="8" name="Afbeelding 7" descr="Afbeelding met boom, natuur, buiten, gras&#10;&#10;Automatisch gegenereerde beschrijving">
            <a:extLst>
              <a:ext uri="{FF2B5EF4-FFF2-40B4-BE49-F238E27FC236}">
                <a16:creationId xmlns:a16="http://schemas.microsoft.com/office/drawing/2014/main" id="{18E9D4FE-9AAE-5D1D-D209-C49640B580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1793" r="1" b="17617"/>
          <a:stretch/>
        </p:blipFill>
        <p:spPr>
          <a:xfrm>
            <a:off x="317636" y="321734"/>
            <a:ext cx="3797570" cy="2010551"/>
          </a:xfrm>
          <a:prstGeom prst="rect">
            <a:avLst/>
          </a:prstGeom>
        </p:spPr>
      </p:pic>
      <p:pic>
        <p:nvPicPr>
          <p:cNvPr id="10" name="Afbeelding 9" descr="Afbeelding met boom, water, buiten, natuur&#10;&#10;Automatisch gegenereerde beschrijving">
            <a:extLst>
              <a:ext uri="{FF2B5EF4-FFF2-40B4-BE49-F238E27FC236}">
                <a16:creationId xmlns:a16="http://schemas.microsoft.com/office/drawing/2014/main" id="{ABB413E9-516A-0A27-878F-FD4187DA58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2334" r="39769" b="1"/>
          <a:stretch/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14" name="Afbeelding 13" descr="Afbeelding met boom, buiten, natuur, water&#10;&#10;Automatisch gegenereerde beschrijving">
            <a:extLst>
              <a:ext uri="{FF2B5EF4-FFF2-40B4-BE49-F238E27FC236}">
                <a16:creationId xmlns:a16="http://schemas.microsoft.com/office/drawing/2014/main" id="{D614CE0B-1FF7-6F1C-A346-77E411B48BC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b="6719"/>
          <a:stretch/>
        </p:blipFill>
        <p:spPr>
          <a:xfrm>
            <a:off x="8086176" y="321733"/>
            <a:ext cx="3797984" cy="2010552"/>
          </a:xfrm>
          <a:prstGeom prst="rect">
            <a:avLst/>
          </a:prstGeom>
        </p:spPr>
      </p:pic>
      <p:pic>
        <p:nvPicPr>
          <p:cNvPr id="4" name="Afbeelding 3" descr="Afbeelding met boom, plant, buiten, groen&#10;&#10;Automatisch gegenereerde beschrijving">
            <a:extLst>
              <a:ext uri="{FF2B5EF4-FFF2-40B4-BE49-F238E27FC236}">
                <a16:creationId xmlns:a16="http://schemas.microsoft.com/office/drawing/2014/main" id="{D94E96F7-2F9E-8FBF-C32A-A7358C19AF2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t="10568" r="1" b="9930"/>
          <a:stretch/>
        </p:blipFill>
        <p:spPr>
          <a:xfrm>
            <a:off x="317634" y="2422097"/>
            <a:ext cx="3794760" cy="2013804"/>
          </a:xfrm>
          <a:prstGeom prst="rect">
            <a:avLst/>
          </a:prstGeom>
        </p:spPr>
      </p:pic>
      <p:pic>
        <p:nvPicPr>
          <p:cNvPr id="12" name="Afbeelding 11" descr="Afbeelding met boom, gras, buiten, plant&#10;&#10;Automatisch gegenereerde beschrijving">
            <a:extLst>
              <a:ext uri="{FF2B5EF4-FFF2-40B4-BE49-F238E27FC236}">
                <a16:creationId xmlns:a16="http://schemas.microsoft.com/office/drawing/2014/main" id="{B226C441-B056-BBDE-8A7D-CA833B7B3A2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t="6338" b="1"/>
          <a:stretch/>
        </p:blipFill>
        <p:spPr>
          <a:xfrm>
            <a:off x="8082952" y="2431705"/>
            <a:ext cx="3797983" cy="2000947"/>
          </a:xfrm>
          <a:prstGeom prst="rect">
            <a:avLst/>
          </a:prstGeom>
        </p:spPr>
      </p:pic>
      <p:pic>
        <p:nvPicPr>
          <p:cNvPr id="6" name="Afbeelding 5" descr="Afbeelding met boom, buiten, plant, bos&#10;&#10;Automatisch gegenereerde beschrijving">
            <a:extLst>
              <a:ext uri="{FF2B5EF4-FFF2-40B4-BE49-F238E27FC236}">
                <a16:creationId xmlns:a16="http://schemas.microsoft.com/office/drawing/2014/main" id="{0EED37E9-AFAE-8C31-D9E7-BB588A411FD4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1382" r="1" b="1"/>
          <a:stretch/>
        </p:blipFill>
        <p:spPr>
          <a:xfrm>
            <a:off x="317634" y="4525716"/>
            <a:ext cx="3794760" cy="2010551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1219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id="{E73BBE33-B533-4661-8A6A-6BD8D05EB1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B9255AD-FC02-04B6-716C-E23A619CDD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993" y="1664928"/>
            <a:ext cx="3357159" cy="351870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800" kern="1200" dirty="0" err="1">
                <a:solidFill>
                  <a:schemeClr val="tx1"/>
                </a:solidFill>
                <a:latin typeface="SchoolKX_2018_Paula" panose="00000500000000000000" pitchFamily="50" charset="0"/>
              </a:rPr>
              <a:t>Klimaat</a:t>
            </a:r>
            <a:r>
              <a:rPr lang="en-US" sz="2800" kern="1200" dirty="0">
                <a:solidFill>
                  <a:schemeClr val="tx1"/>
                </a:solidFill>
                <a:latin typeface="SchoolKX_2018_Paula" panose="00000500000000000000" pitchFamily="50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SchoolKX_2018_Paula" panose="00000500000000000000" pitchFamily="50" charset="0"/>
              </a:rPr>
              <a:t>factoren</a:t>
            </a:r>
            <a:r>
              <a:rPr lang="en-US" sz="2800" kern="1200" dirty="0">
                <a:solidFill>
                  <a:schemeClr val="tx1"/>
                </a:solidFill>
                <a:latin typeface="SchoolKX_2018_Paula" panose="00000500000000000000" pitchFamily="50" charset="0"/>
              </a:rPr>
              <a:t>:</a:t>
            </a:r>
            <a:br>
              <a:rPr lang="en-US" sz="2800" kern="1200" dirty="0">
                <a:solidFill>
                  <a:schemeClr val="tx1"/>
                </a:solidFill>
                <a:latin typeface="SchoolKX_2018_Paula" panose="00000500000000000000" pitchFamily="50" charset="0"/>
              </a:rPr>
            </a:br>
            <a:r>
              <a:rPr lang="en-US" sz="2800" kern="1200" dirty="0">
                <a:solidFill>
                  <a:schemeClr val="tx1"/>
                </a:solidFill>
                <a:latin typeface="SchoolKX_2018_Paula" panose="00000500000000000000" pitchFamily="50" charset="0"/>
              </a:rPr>
              <a:t>- </a:t>
            </a:r>
            <a:r>
              <a:rPr lang="en-US" sz="2800" kern="1200" dirty="0" err="1">
                <a:solidFill>
                  <a:schemeClr val="tx1"/>
                </a:solidFill>
                <a:latin typeface="SchoolKX_2018_Paula" panose="00000500000000000000" pitchFamily="50" charset="0"/>
              </a:rPr>
              <a:t>waar</a:t>
            </a:r>
            <a:r>
              <a:rPr lang="en-US" sz="2800" kern="1200" dirty="0">
                <a:solidFill>
                  <a:schemeClr val="tx1"/>
                </a:solidFill>
                <a:latin typeface="SchoolKX_2018_Paula" panose="00000500000000000000" pitchFamily="50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SchoolKX_2018_Paula" panose="00000500000000000000" pitchFamily="50" charset="0"/>
              </a:rPr>
              <a:t>ligt</a:t>
            </a:r>
            <a:r>
              <a:rPr lang="en-US" sz="2800" kern="1200" dirty="0">
                <a:solidFill>
                  <a:schemeClr val="tx1"/>
                </a:solidFill>
                <a:latin typeface="SchoolKX_2018_Paula" panose="00000500000000000000" pitchFamily="50" charset="0"/>
              </a:rPr>
              <a:t> het land?</a:t>
            </a:r>
            <a:br>
              <a:rPr lang="en-US" sz="2800" kern="1200" dirty="0">
                <a:solidFill>
                  <a:schemeClr val="tx1"/>
                </a:solidFill>
                <a:latin typeface="SchoolKX_2018_Paula" panose="00000500000000000000" pitchFamily="50" charset="0"/>
              </a:rPr>
            </a:br>
            <a:r>
              <a:rPr lang="en-US" sz="2800" kern="1200" dirty="0">
                <a:solidFill>
                  <a:schemeClr val="tx1"/>
                </a:solidFill>
                <a:latin typeface="SchoolKX_2018_Paula" panose="00000500000000000000" pitchFamily="50" charset="0"/>
              </a:rPr>
              <a:t>- is er zee?</a:t>
            </a:r>
            <a:br>
              <a:rPr lang="en-US" sz="2800" kern="1200" dirty="0">
                <a:solidFill>
                  <a:schemeClr val="tx1"/>
                </a:solidFill>
                <a:latin typeface="SchoolKX_2018_Paula" panose="00000500000000000000" pitchFamily="50" charset="0"/>
              </a:rPr>
            </a:br>
            <a:r>
              <a:rPr lang="en-US" sz="2800" kern="1200" dirty="0">
                <a:solidFill>
                  <a:schemeClr val="tx1"/>
                </a:solidFill>
                <a:latin typeface="SchoolKX_2018_Paula" panose="00000500000000000000" pitchFamily="50" charset="0"/>
              </a:rPr>
              <a:t>- </a:t>
            </a:r>
            <a:r>
              <a:rPr lang="en-US" sz="2800" kern="1200" dirty="0" err="1">
                <a:solidFill>
                  <a:schemeClr val="tx1"/>
                </a:solidFill>
                <a:latin typeface="SchoolKX_2018_Paula" panose="00000500000000000000" pitchFamily="50" charset="0"/>
              </a:rPr>
              <a:t>zijn</a:t>
            </a:r>
            <a:r>
              <a:rPr lang="en-US" sz="2800" kern="1200" dirty="0">
                <a:solidFill>
                  <a:schemeClr val="tx1"/>
                </a:solidFill>
                <a:latin typeface="SchoolKX_2018_Paula" panose="00000500000000000000" pitchFamily="50" charset="0"/>
              </a:rPr>
              <a:t> er </a:t>
            </a:r>
            <a:r>
              <a:rPr lang="en-US" sz="2800" kern="1200" dirty="0" err="1">
                <a:solidFill>
                  <a:schemeClr val="tx1"/>
                </a:solidFill>
                <a:latin typeface="SchoolKX_2018_Paula" panose="00000500000000000000" pitchFamily="50" charset="0"/>
              </a:rPr>
              <a:t>bergen</a:t>
            </a:r>
            <a:r>
              <a:rPr lang="en-US" sz="2800" kern="1200" dirty="0">
                <a:solidFill>
                  <a:schemeClr val="tx1"/>
                </a:solidFill>
                <a:latin typeface="SchoolKX_2018_Paula" panose="00000500000000000000" pitchFamily="50" charset="0"/>
              </a:rPr>
              <a:t>?</a:t>
            </a:r>
            <a:br>
              <a:rPr lang="en-US" sz="2800" kern="1200" dirty="0">
                <a:solidFill>
                  <a:schemeClr val="tx1"/>
                </a:solidFill>
                <a:latin typeface="SchoolKX_2018_Paula" panose="00000500000000000000" pitchFamily="50" charset="0"/>
              </a:rPr>
            </a:br>
            <a:br>
              <a:rPr lang="en-US" sz="2800" kern="1200" dirty="0">
                <a:solidFill>
                  <a:schemeClr val="tx1"/>
                </a:solidFill>
                <a:latin typeface="SchoolKX_2018_Paula" panose="00000500000000000000" pitchFamily="50" charset="0"/>
              </a:rPr>
            </a:br>
            <a:r>
              <a:rPr lang="en-US" sz="2800" kern="1200" dirty="0" err="1">
                <a:solidFill>
                  <a:schemeClr val="tx1"/>
                </a:solidFill>
                <a:latin typeface="SchoolKX_2018_Paula" panose="00000500000000000000" pitchFamily="50" charset="0"/>
              </a:rPr>
              <a:t>Klimaat</a:t>
            </a:r>
            <a:r>
              <a:rPr lang="en-US" sz="2800" kern="1200" dirty="0">
                <a:solidFill>
                  <a:schemeClr val="tx1"/>
                </a:solidFill>
                <a:latin typeface="SchoolKX_2018_Paula" panose="00000500000000000000" pitchFamily="50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SchoolKX_2018_Paula" panose="00000500000000000000" pitchFamily="50" charset="0"/>
              </a:rPr>
              <a:t>heeft</a:t>
            </a:r>
            <a:r>
              <a:rPr lang="en-US" sz="2800" kern="1200" dirty="0">
                <a:solidFill>
                  <a:schemeClr val="tx1"/>
                </a:solidFill>
                <a:latin typeface="SchoolKX_2018_Paula" panose="00000500000000000000" pitchFamily="50" charset="0"/>
              </a:rPr>
              <a:t> </a:t>
            </a:r>
            <a:r>
              <a:rPr lang="en-US" sz="2800" kern="1200" dirty="0" err="1">
                <a:solidFill>
                  <a:schemeClr val="tx1"/>
                </a:solidFill>
                <a:latin typeface="SchoolKX_2018_Paula" panose="00000500000000000000" pitchFamily="50" charset="0"/>
              </a:rPr>
              <a:t>invloed</a:t>
            </a:r>
            <a:r>
              <a:rPr lang="en-US" sz="2800" kern="1200" dirty="0">
                <a:solidFill>
                  <a:schemeClr val="tx1"/>
                </a:solidFill>
                <a:latin typeface="SchoolKX_2018_Paula" panose="00000500000000000000" pitchFamily="50" charset="0"/>
              </a:rPr>
              <a:t> op de </a:t>
            </a:r>
            <a:r>
              <a:rPr lang="en-US" sz="2800" kern="1200" dirty="0" err="1">
                <a:solidFill>
                  <a:schemeClr val="tx1"/>
                </a:solidFill>
                <a:latin typeface="SchoolKX_2018_Paula" panose="00000500000000000000" pitchFamily="50" charset="0"/>
              </a:rPr>
              <a:t>natuur</a:t>
            </a:r>
            <a:r>
              <a:rPr lang="en-US" sz="2800" dirty="0">
                <a:latin typeface="SchoolKX_2018_Paula" panose="00000500000000000000" pitchFamily="50" charset="0"/>
              </a:rPr>
              <a:t>.</a:t>
            </a:r>
            <a:br>
              <a:rPr lang="en-US" sz="2800" kern="1200" dirty="0">
                <a:solidFill>
                  <a:schemeClr val="tx1"/>
                </a:solidFill>
                <a:latin typeface="SchoolKX_2018_Paula" panose="00000500000000000000" pitchFamily="50" charset="0"/>
              </a:rPr>
            </a:br>
            <a:endParaRPr lang="en-US" sz="2800" kern="1200" dirty="0">
              <a:solidFill>
                <a:schemeClr val="tx1"/>
              </a:solidFill>
              <a:latin typeface="SchoolKX_2018_Paula" panose="00000500000000000000" pitchFamily="50" charset="0"/>
            </a:endParaRPr>
          </a:p>
        </p:txBody>
      </p:sp>
      <p:pic>
        <p:nvPicPr>
          <p:cNvPr id="11" name="Afbeelding 10" descr="Afbeelding met pinguïn, lucht, vogel, watervogel&#10;&#10;Automatisch gegenereerde beschrijving">
            <a:extLst>
              <a:ext uri="{FF2B5EF4-FFF2-40B4-BE49-F238E27FC236}">
                <a16:creationId xmlns:a16="http://schemas.microsoft.com/office/drawing/2014/main" id="{1AB5DC32-7A16-FBAA-06E5-D118ADB363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7602" r="-3" b="-3"/>
          <a:stretch/>
        </p:blipFill>
        <p:spPr>
          <a:xfrm>
            <a:off x="4657343" y="-2"/>
            <a:ext cx="2745766" cy="2228757"/>
          </a:xfrm>
          <a:prstGeom prst="rect">
            <a:avLst/>
          </a:prstGeom>
        </p:spPr>
      </p:pic>
      <p:pic>
        <p:nvPicPr>
          <p:cNvPr id="5" name="Afbeelding 4" descr="Afbeelding met water, buiten, surfen, golf&#10;&#10;Automatisch gegenereerde beschrijving">
            <a:extLst>
              <a:ext uri="{FF2B5EF4-FFF2-40B4-BE49-F238E27FC236}">
                <a16:creationId xmlns:a16="http://schemas.microsoft.com/office/drawing/2014/main" id="{41F0AFB5-940D-BB22-8234-747F7809E5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0065" r="3289" b="4"/>
          <a:stretch/>
        </p:blipFill>
        <p:spPr>
          <a:xfrm>
            <a:off x="4657343" y="2400474"/>
            <a:ext cx="2742158" cy="2057043"/>
          </a:xfrm>
          <a:prstGeom prst="rect">
            <a:avLst/>
          </a:prstGeom>
        </p:spPr>
      </p:pic>
      <p:pic>
        <p:nvPicPr>
          <p:cNvPr id="9" name="Afbeelding 8" descr="Afbeelding met giraf, buiten, gras, lucht&#10;&#10;Automatisch gegenereerde beschrijving">
            <a:extLst>
              <a:ext uri="{FF2B5EF4-FFF2-40B4-BE49-F238E27FC236}">
                <a16:creationId xmlns:a16="http://schemas.microsoft.com/office/drawing/2014/main" id="{452818AB-497B-E254-E3F8-70B7087AE21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7720" b="-1"/>
          <a:stretch/>
        </p:blipFill>
        <p:spPr>
          <a:xfrm>
            <a:off x="7570565" y="10"/>
            <a:ext cx="4614002" cy="3337539"/>
          </a:xfrm>
          <a:prstGeom prst="rect">
            <a:avLst/>
          </a:prstGeom>
        </p:spPr>
      </p:pic>
      <p:pic>
        <p:nvPicPr>
          <p:cNvPr id="15" name="Afbeelding 14" descr="Afbeelding met boom, zoogdier, buiten, primaat&#10;&#10;Automatisch gegenereerde beschrijving">
            <a:extLst>
              <a:ext uri="{FF2B5EF4-FFF2-40B4-BE49-F238E27FC236}">
                <a16:creationId xmlns:a16="http://schemas.microsoft.com/office/drawing/2014/main" id="{661D7FA7-E68C-A380-7AFE-3675FDDA82E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0682" r="20022" b="4"/>
          <a:stretch/>
        </p:blipFill>
        <p:spPr>
          <a:xfrm>
            <a:off x="4653627" y="4629236"/>
            <a:ext cx="2745764" cy="2228764"/>
          </a:xfrm>
          <a:prstGeom prst="rect">
            <a:avLst/>
          </a:prstGeom>
        </p:spPr>
      </p:pic>
      <p:pic>
        <p:nvPicPr>
          <p:cNvPr id="13" name="Afbeelding 12" descr="Afbeelding met grond, buiten, zoogdier, kangoeroe&#10;&#10;Automatisch gegenereerde beschrijving">
            <a:extLst>
              <a:ext uri="{FF2B5EF4-FFF2-40B4-BE49-F238E27FC236}">
                <a16:creationId xmlns:a16="http://schemas.microsoft.com/office/drawing/2014/main" id="{68F561D3-7B8A-2C55-9370-3828A067776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r="8029" b="-1"/>
          <a:stretch/>
        </p:blipFill>
        <p:spPr>
          <a:xfrm>
            <a:off x="7570565" y="3509264"/>
            <a:ext cx="4614002" cy="3348735"/>
          </a:xfrm>
          <a:prstGeom prst="rect">
            <a:avLst/>
          </a:prstGeom>
        </p:spPr>
      </p:pic>
      <p:pic>
        <p:nvPicPr>
          <p:cNvPr id="17" name="Graphic 16" descr="Klapbord met effen opvulling">
            <a:hlinkClick r:id="rId12"/>
            <a:extLst>
              <a:ext uri="{FF2B5EF4-FFF2-40B4-BE49-F238E27FC236}">
                <a16:creationId xmlns:a16="http://schemas.microsoft.com/office/drawing/2014/main" id="{EB35EF4C-7447-9A96-E30A-08E0A606317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52412" y="5903089"/>
            <a:ext cx="754928" cy="75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0882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7AF42E03-4597-DDC4-2F90-2C0B5BE2C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8" y="0"/>
            <a:ext cx="121097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335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B70B18-485A-27CA-C4B6-86D142449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/>
          </a:bodyPr>
          <a:lstStyle/>
          <a:p>
            <a:pPr algn="ctr"/>
            <a:r>
              <a:rPr lang="nl-NL" sz="3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SchoolKX_2018_Paula" panose="00000500000000000000" pitchFamily="50" charset="0"/>
              </a:rPr>
              <a:t>Wat is een continent?</a:t>
            </a:r>
            <a:br>
              <a:rPr lang="nl-NL" sz="3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SchoolKX_2018_Paula" panose="00000500000000000000" pitchFamily="50" charset="0"/>
              </a:rPr>
            </a:br>
            <a:br>
              <a:rPr lang="nl-NL" sz="3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SchoolKX_2018_Paula" panose="00000500000000000000" pitchFamily="50" charset="0"/>
              </a:rPr>
            </a:br>
            <a:r>
              <a:rPr lang="nl-NL" sz="3400" b="1" dirty="0">
                <a:solidFill>
                  <a:schemeClr val="bg1">
                    <a:lumMod val="95000"/>
                    <a:lumOff val="5000"/>
                  </a:schemeClr>
                </a:solidFill>
                <a:latin typeface="SchoolKX_2018_Paula" panose="00000500000000000000" pitchFamily="50" charset="0"/>
              </a:rPr>
              <a:t>E</a:t>
            </a:r>
            <a:r>
              <a:rPr lang="nl-NL" sz="3400" dirty="0">
                <a:solidFill>
                  <a:schemeClr val="bg1">
                    <a:lumMod val="95000"/>
                    <a:lumOff val="5000"/>
                  </a:schemeClr>
                </a:solidFill>
                <a:latin typeface="SchoolKX_2018_Paula" panose="00000500000000000000" pitchFamily="50" charset="0"/>
              </a:rPr>
              <a:t>en grote landmassa die niet of vrijwel niet verbonden is met andere landmassa’s.</a:t>
            </a:r>
            <a:br>
              <a:rPr lang="nl-NL" sz="3400" dirty="0">
                <a:solidFill>
                  <a:schemeClr val="bg1">
                    <a:lumMod val="95000"/>
                    <a:lumOff val="5000"/>
                  </a:schemeClr>
                </a:solidFill>
                <a:latin typeface="SchoolKX_2018_Paula" panose="00000500000000000000" pitchFamily="50" charset="0"/>
              </a:rPr>
            </a:br>
            <a:br>
              <a:rPr lang="nl-NL" sz="3400" dirty="0">
                <a:solidFill>
                  <a:schemeClr val="bg1">
                    <a:lumMod val="95000"/>
                    <a:lumOff val="5000"/>
                  </a:schemeClr>
                </a:solidFill>
                <a:latin typeface="SchoolKX_2018_Paula" panose="00000500000000000000" pitchFamily="50" charset="0"/>
              </a:rPr>
            </a:br>
            <a:r>
              <a:rPr lang="nl-NL" sz="3400" dirty="0">
                <a:solidFill>
                  <a:schemeClr val="bg1">
                    <a:lumMod val="95000"/>
                    <a:lumOff val="5000"/>
                  </a:schemeClr>
                </a:solidFill>
                <a:latin typeface="SchoolKX_2018_Paula" panose="00000500000000000000" pitchFamily="50" charset="0"/>
              </a:rPr>
              <a:t>Welke continenten kennen we al?</a:t>
            </a:r>
          </a:p>
        </p:txBody>
      </p:sp>
    </p:spTree>
    <p:extLst>
      <p:ext uri="{BB962C8B-B14F-4D97-AF65-F5344CB8AC3E}">
        <p14:creationId xmlns:p14="http://schemas.microsoft.com/office/powerpoint/2010/main" val="6590188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7AF42E03-4597-DDC4-2F90-2C0B5BE2C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8" y="0"/>
            <a:ext cx="12109724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9B85085B-24BE-7E07-D8D5-49087F67549E}"/>
              </a:ext>
            </a:extLst>
          </p:cNvPr>
          <p:cNvSpPr txBox="1"/>
          <p:nvPr/>
        </p:nvSpPr>
        <p:spPr>
          <a:xfrm rot="10800000" flipH="1" flipV="1">
            <a:off x="1333046" y="1038355"/>
            <a:ext cx="2335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latin typeface="SchoolKX_2018_Paula" panose="00000500000000000000" pitchFamily="50" charset="0"/>
              </a:rPr>
              <a:t>Noord Amerika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9EA45D3-9797-D20E-9382-5F2AE6D2CFCA}"/>
              </a:ext>
            </a:extLst>
          </p:cNvPr>
          <p:cNvSpPr txBox="1"/>
          <p:nvPr/>
        </p:nvSpPr>
        <p:spPr>
          <a:xfrm>
            <a:off x="2211572" y="3976577"/>
            <a:ext cx="1956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latin typeface="SchoolKX_2018_Paula" panose="00000500000000000000" pitchFamily="50" charset="0"/>
              </a:rPr>
              <a:t>Zuid</a:t>
            </a:r>
          </a:p>
          <a:p>
            <a:r>
              <a:rPr lang="nl-NL" sz="3600" dirty="0">
                <a:latin typeface="SchoolKX_2018_Paula" panose="00000500000000000000" pitchFamily="50" charset="0"/>
              </a:rPr>
              <a:t>Amerika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ADFC21A2-8A87-BA1B-2FE6-4E05803F1651}"/>
              </a:ext>
            </a:extLst>
          </p:cNvPr>
          <p:cNvSpPr txBox="1"/>
          <p:nvPr/>
        </p:nvSpPr>
        <p:spPr>
          <a:xfrm>
            <a:off x="8059479" y="1190847"/>
            <a:ext cx="10567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>
                <a:latin typeface="SchoolKX_2018_Paula" panose="00000500000000000000" pitchFamily="50" charset="0"/>
              </a:rPr>
              <a:t>Azië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32B68102-2E62-E883-AA0E-B260757A0B58}"/>
              </a:ext>
            </a:extLst>
          </p:cNvPr>
          <p:cNvSpPr txBox="1"/>
          <p:nvPr/>
        </p:nvSpPr>
        <p:spPr>
          <a:xfrm>
            <a:off x="8523770" y="4859079"/>
            <a:ext cx="2672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Oceanië /</a:t>
            </a:r>
          </a:p>
          <a:p>
            <a:r>
              <a:rPr lang="nl-NL" sz="3600" dirty="0"/>
              <a:t>Australië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B0B52F64-2824-4B32-7F9F-091390BE4350}"/>
              </a:ext>
            </a:extLst>
          </p:cNvPr>
          <p:cNvSpPr txBox="1"/>
          <p:nvPr/>
        </p:nvSpPr>
        <p:spPr>
          <a:xfrm>
            <a:off x="4869712" y="1315354"/>
            <a:ext cx="14798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>
                <a:latin typeface="SchoolKX_2018_Paula" panose="00000500000000000000" pitchFamily="50" charset="0"/>
              </a:rPr>
              <a:t>Europa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C3F325FD-B4B2-15EF-DC7D-742AF6411D46}"/>
              </a:ext>
            </a:extLst>
          </p:cNvPr>
          <p:cNvSpPr txBox="1"/>
          <p:nvPr/>
        </p:nvSpPr>
        <p:spPr>
          <a:xfrm>
            <a:off x="5708178" y="3277039"/>
            <a:ext cx="12828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/>
              <a:t>Afrika</a:t>
            </a: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281C57F1-C77A-780F-163F-C58FE99DB476}"/>
              </a:ext>
            </a:extLst>
          </p:cNvPr>
          <p:cNvSpPr txBox="1"/>
          <p:nvPr/>
        </p:nvSpPr>
        <p:spPr>
          <a:xfrm>
            <a:off x="4597201" y="6211669"/>
            <a:ext cx="2233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>
                <a:latin typeface="SchoolKX_2018_Paula" panose="00000500000000000000" pitchFamily="50" charset="0"/>
              </a:rPr>
              <a:t>Antarctica</a:t>
            </a:r>
          </a:p>
        </p:txBody>
      </p:sp>
    </p:spTree>
    <p:extLst>
      <p:ext uri="{BB962C8B-B14F-4D97-AF65-F5344CB8AC3E}">
        <p14:creationId xmlns:p14="http://schemas.microsoft.com/office/powerpoint/2010/main" val="30231744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: Shape 6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8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5B70B18-485A-27CA-C4B6-86D142449B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5631" y="1441938"/>
            <a:ext cx="7080738" cy="3974124"/>
          </a:xfrm>
        </p:spPr>
        <p:txBody>
          <a:bodyPr>
            <a:normAutofit fontScale="90000"/>
          </a:bodyPr>
          <a:lstStyle/>
          <a:p>
            <a:pPr algn="ctr"/>
            <a:r>
              <a:rPr lang="nl-NL" sz="3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SchoolKX_2018_Paula" panose="00000500000000000000" pitchFamily="50" charset="0"/>
              </a:rPr>
              <a:t>Wat is een oceaan?</a:t>
            </a:r>
            <a:br>
              <a:rPr lang="nl-NL" sz="3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SchoolKX_2018_Paula" panose="00000500000000000000" pitchFamily="50" charset="0"/>
              </a:rPr>
            </a:br>
            <a:br>
              <a:rPr lang="nl-NL" sz="3800" b="1" dirty="0">
                <a:solidFill>
                  <a:schemeClr val="bg1">
                    <a:lumMod val="95000"/>
                    <a:lumOff val="5000"/>
                  </a:schemeClr>
                </a:solidFill>
                <a:latin typeface="SchoolKX_2018_Paula" panose="00000500000000000000" pitchFamily="50" charset="0"/>
              </a:rPr>
            </a:br>
            <a:r>
              <a:rPr lang="nl-NL" sz="3800" dirty="0">
                <a:solidFill>
                  <a:schemeClr val="bg1">
                    <a:lumMod val="95000"/>
                    <a:lumOff val="5000"/>
                  </a:schemeClr>
                </a:solidFill>
                <a:latin typeface="SchoolKX_2018_Paula" panose="00000500000000000000" pitchFamily="50" charset="0"/>
              </a:rPr>
              <a:t>Een oceaan is een min of meer zelfstandige wereldzee tussen de continenten in en kan uit meerdere zeeën bestaan.</a:t>
            </a:r>
            <a:br>
              <a:rPr lang="nl-NL" sz="3800" dirty="0">
                <a:solidFill>
                  <a:schemeClr val="bg1">
                    <a:lumMod val="95000"/>
                    <a:lumOff val="5000"/>
                  </a:schemeClr>
                </a:solidFill>
                <a:latin typeface="SchoolKX_2018_Paula" panose="00000500000000000000" pitchFamily="50" charset="0"/>
              </a:rPr>
            </a:br>
            <a:br>
              <a:rPr lang="nl-NL" sz="3800" dirty="0">
                <a:solidFill>
                  <a:schemeClr val="bg1">
                    <a:lumMod val="95000"/>
                    <a:lumOff val="5000"/>
                  </a:schemeClr>
                </a:solidFill>
                <a:latin typeface="SchoolKX_2018_Paula" panose="00000500000000000000" pitchFamily="50" charset="0"/>
              </a:rPr>
            </a:br>
            <a:r>
              <a:rPr lang="nl-NL" sz="3800" dirty="0">
                <a:solidFill>
                  <a:schemeClr val="bg1">
                    <a:lumMod val="95000"/>
                    <a:lumOff val="5000"/>
                  </a:schemeClr>
                </a:solidFill>
                <a:latin typeface="SchoolKX_2018_Paula" panose="00000500000000000000" pitchFamily="50" charset="0"/>
              </a:rPr>
              <a:t>Welke oceanen kennen we al?</a:t>
            </a:r>
          </a:p>
        </p:txBody>
      </p:sp>
    </p:spTree>
    <p:extLst>
      <p:ext uri="{BB962C8B-B14F-4D97-AF65-F5344CB8AC3E}">
        <p14:creationId xmlns:p14="http://schemas.microsoft.com/office/powerpoint/2010/main" val="10248164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7AF42E03-4597-DDC4-2F90-2C0B5BE2C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8" y="0"/>
            <a:ext cx="12109724" cy="6858000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1DBA0E2A-E236-3B90-3AD8-652190C0C393}"/>
              </a:ext>
            </a:extLst>
          </p:cNvPr>
          <p:cNvSpPr txBox="1"/>
          <p:nvPr/>
        </p:nvSpPr>
        <p:spPr>
          <a:xfrm>
            <a:off x="7517219" y="4107159"/>
            <a:ext cx="18075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latin typeface="SchoolKX_2018_Paula" panose="00000500000000000000" pitchFamily="50" charset="0"/>
              </a:rPr>
              <a:t>Indische</a:t>
            </a:r>
          </a:p>
          <a:p>
            <a:r>
              <a:rPr lang="nl-NL" sz="3600" dirty="0">
                <a:latin typeface="SchoolKX_2018_Paula" panose="00000500000000000000" pitchFamily="50" charset="0"/>
              </a:rPr>
              <a:t>Oceaan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8B10B012-7722-B22D-FF31-2246A923BB62}"/>
              </a:ext>
            </a:extLst>
          </p:cNvPr>
          <p:cNvSpPr txBox="1"/>
          <p:nvPr/>
        </p:nvSpPr>
        <p:spPr>
          <a:xfrm>
            <a:off x="2636874" y="2050933"/>
            <a:ext cx="23006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>
                <a:latin typeface="SchoolKX_2018_Paula" panose="00000500000000000000" pitchFamily="50" charset="0"/>
              </a:rPr>
              <a:t>Atlantische</a:t>
            </a:r>
          </a:p>
          <a:p>
            <a:r>
              <a:rPr lang="nl-NL" sz="3600" dirty="0">
                <a:latin typeface="SchoolKX_2018_Paula" panose="00000500000000000000" pitchFamily="50" charset="0"/>
              </a:rPr>
              <a:t>Oceaan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EDBFDA12-DCF1-3361-5252-1FF6C2C8EB07}"/>
              </a:ext>
            </a:extLst>
          </p:cNvPr>
          <p:cNvSpPr txBox="1"/>
          <p:nvPr/>
        </p:nvSpPr>
        <p:spPr>
          <a:xfrm>
            <a:off x="276447" y="3251262"/>
            <a:ext cx="165301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>
                <a:latin typeface="SchoolKX_2018_Paula" panose="00000500000000000000" pitchFamily="50" charset="0"/>
              </a:rPr>
              <a:t>Grote</a:t>
            </a:r>
          </a:p>
          <a:p>
            <a:r>
              <a:rPr lang="nl-NL" sz="3600" dirty="0">
                <a:latin typeface="SchoolKX_2018_Paula" panose="00000500000000000000" pitchFamily="50" charset="0"/>
              </a:rPr>
              <a:t>of Stille</a:t>
            </a:r>
          </a:p>
          <a:p>
            <a:r>
              <a:rPr lang="nl-NL" sz="3600" dirty="0">
                <a:latin typeface="SchoolKX_2018_Paula" panose="00000500000000000000" pitchFamily="50" charset="0"/>
              </a:rPr>
              <a:t>Oceaan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F225361E-DEF1-45E2-61C0-C2BF41766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2911" y="1852154"/>
            <a:ext cx="2017951" cy="2060627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9083BCAE-03C3-F791-4386-84857B2441B7}"/>
              </a:ext>
            </a:extLst>
          </p:cNvPr>
          <p:cNvSpPr txBox="1"/>
          <p:nvPr/>
        </p:nvSpPr>
        <p:spPr>
          <a:xfrm>
            <a:off x="5124893" y="0"/>
            <a:ext cx="3678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latin typeface="SchoolKX_2018_Paula" panose="00000500000000000000" pitchFamily="50" charset="0"/>
              </a:rPr>
              <a:t>Noordelijke ijszee</a:t>
            </a:r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410639BD-E426-57A7-4487-6C1EE8596CB4}"/>
              </a:ext>
            </a:extLst>
          </p:cNvPr>
          <p:cNvSpPr txBox="1"/>
          <p:nvPr/>
        </p:nvSpPr>
        <p:spPr>
          <a:xfrm>
            <a:off x="4199861" y="5879805"/>
            <a:ext cx="31047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>
                <a:latin typeface="SchoolKX_2018_Paula" panose="00000500000000000000" pitchFamily="50" charset="0"/>
              </a:rPr>
              <a:t>Zuidelijke ijszee</a:t>
            </a:r>
          </a:p>
        </p:txBody>
      </p:sp>
    </p:spTree>
    <p:extLst>
      <p:ext uri="{BB962C8B-B14F-4D97-AF65-F5344CB8AC3E}">
        <p14:creationId xmlns:p14="http://schemas.microsoft.com/office/powerpoint/2010/main" val="802037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blauw, donker&#10;&#10;Automatisch gegenereerde beschrijving">
            <a:extLst>
              <a:ext uri="{FF2B5EF4-FFF2-40B4-BE49-F238E27FC236}">
                <a16:creationId xmlns:a16="http://schemas.microsoft.com/office/drawing/2014/main" id="{E8B4C500-BC97-EADF-6521-D6A9C85BD0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420987" y="3581327"/>
            <a:ext cx="2932814" cy="2932814"/>
          </a:xfrm>
          <a:prstGeom prst="rect">
            <a:avLst/>
          </a:prstGeom>
        </p:spPr>
      </p:pic>
      <p:pic>
        <p:nvPicPr>
          <p:cNvPr id="7" name="Afbeelding 6" descr="Afbeelding met blauw, ei, kleurrijk, sluiten&#10;&#10;Automatisch gegenereerde beschrijving">
            <a:extLst>
              <a:ext uri="{FF2B5EF4-FFF2-40B4-BE49-F238E27FC236}">
                <a16:creationId xmlns:a16="http://schemas.microsoft.com/office/drawing/2014/main" id="{23477F3D-648A-AC1E-CD90-F663FC45C9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420987" y="365125"/>
            <a:ext cx="2932813" cy="2932813"/>
          </a:xfrm>
          <a:prstGeom prst="rect">
            <a:avLst/>
          </a:prstGeom>
        </p:spPr>
      </p:pic>
      <p:pic>
        <p:nvPicPr>
          <p:cNvPr id="9" name="Afbeelding 8" descr="Afbeelding met ei, kleurrijk&#10;&#10;Automatisch gegenereerde beschrijving">
            <a:extLst>
              <a:ext uri="{FF2B5EF4-FFF2-40B4-BE49-F238E27FC236}">
                <a16:creationId xmlns:a16="http://schemas.microsoft.com/office/drawing/2014/main" id="{661473B7-61A9-22EA-F990-EF743830DA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38199" y="363631"/>
            <a:ext cx="6150510" cy="6150510"/>
          </a:xfrm>
          <a:prstGeom prst="rect">
            <a:avLst/>
          </a:prstGeom>
        </p:spPr>
      </p:pic>
      <p:sp>
        <p:nvSpPr>
          <p:cNvPr id="10" name="Pijl: rechts 9">
            <a:extLst>
              <a:ext uri="{FF2B5EF4-FFF2-40B4-BE49-F238E27FC236}">
                <a16:creationId xmlns:a16="http://schemas.microsoft.com/office/drawing/2014/main" id="{481423D6-B925-BD96-65AD-92BFF5E47D98}"/>
              </a:ext>
            </a:extLst>
          </p:cNvPr>
          <p:cNvSpPr/>
          <p:nvPr/>
        </p:nvSpPr>
        <p:spPr>
          <a:xfrm>
            <a:off x="6283841" y="622749"/>
            <a:ext cx="2009553" cy="8080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0323A80-4FD7-7B2E-88B8-39EB63C37E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3841" y="5468357"/>
            <a:ext cx="2024047" cy="841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3784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B9D9E07B-77AD-9C0F-9B39-3B5BFDC8642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8998" t="6497" r="8955"/>
          <a:stretch/>
        </p:blipFill>
        <p:spPr>
          <a:xfrm>
            <a:off x="5231219" y="398120"/>
            <a:ext cx="6315740" cy="606176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E6F02D7-38E0-4571-DEDD-692B57AEAD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81487" y="1721755"/>
            <a:ext cx="3463191" cy="3414490"/>
          </a:xfrm>
          <a:prstGeom prst="rect">
            <a:avLst/>
          </a:prstGeom>
        </p:spPr>
      </p:pic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EDABA856-04F9-84C5-933F-20785967AF49}"/>
              </a:ext>
            </a:extLst>
          </p:cNvPr>
          <p:cNvCxnSpPr>
            <a:cxnSpLocks/>
          </p:cNvCxnSpPr>
          <p:nvPr/>
        </p:nvCxnSpPr>
        <p:spPr>
          <a:xfrm flipV="1">
            <a:off x="2222205" y="1137684"/>
            <a:ext cx="4061637" cy="2291316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BDD894D6-AF92-D54A-2C89-D4AA099106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2193852" y="3413051"/>
            <a:ext cx="4328535" cy="2572735"/>
          </a:xfrm>
          <a:prstGeom prst="rect">
            <a:avLst/>
          </a:prstGeom>
        </p:spPr>
      </p:pic>
      <p:cxnSp>
        <p:nvCxnSpPr>
          <p:cNvPr id="14" name="Rechte verbindingslijn met pijl 13">
            <a:extLst>
              <a:ext uri="{FF2B5EF4-FFF2-40B4-BE49-F238E27FC236}">
                <a16:creationId xmlns:a16="http://schemas.microsoft.com/office/drawing/2014/main" id="{19C58F55-5063-AA18-5629-70DF3760D76B}"/>
              </a:ext>
            </a:extLst>
          </p:cNvPr>
          <p:cNvCxnSpPr>
            <a:cxnSpLocks/>
          </p:cNvCxnSpPr>
          <p:nvPr/>
        </p:nvCxnSpPr>
        <p:spPr>
          <a:xfrm>
            <a:off x="2222205" y="3429000"/>
            <a:ext cx="3572805" cy="0"/>
          </a:xfrm>
          <a:prstGeom prst="straightConnector1">
            <a:avLst/>
          </a:prstGeom>
          <a:ln w="1524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phic 17" descr="Klapbord met effen opvulling">
            <a:hlinkClick r:id="rId7"/>
            <a:extLst>
              <a:ext uri="{FF2B5EF4-FFF2-40B4-BE49-F238E27FC236}">
                <a16:creationId xmlns:a16="http://schemas.microsoft.com/office/drawing/2014/main" id="{8E53148A-0F25-B350-4FC6-CD8B271A91C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227320" y="5613723"/>
            <a:ext cx="846158" cy="846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7234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kaart&#10;&#10;Automatisch gegenereerde beschrijving">
            <a:extLst>
              <a:ext uri="{FF2B5EF4-FFF2-40B4-BE49-F238E27FC236}">
                <a16:creationId xmlns:a16="http://schemas.microsoft.com/office/drawing/2014/main" id="{7AF42E03-4597-DDC4-2F90-2C0B5BE2C0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8" y="0"/>
            <a:ext cx="12109724" cy="6858000"/>
          </a:xfrm>
          <a:prstGeom prst="rect">
            <a:avLst/>
          </a:prstGeom>
        </p:spPr>
      </p:pic>
      <p:sp>
        <p:nvSpPr>
          <p:cNvPr id="7" name="Rechthoek 6">
            <a:extLst>
              <a:ext uri="{FF2B5EF4-FFF2-40B4-BE49-F238E27FC236}">
                <a16:creationId xmlns:a16="http://schemas.microsoft.com/office/drawing/2014/main" id="{965D0A8C-ABB4-886A-9579-85F7079721B3}"/>
              </a:ext>
            </a:extLst>
          </p:cNvPr>
          <p:cNvSpPr/>
          <p:nvPr/>
        </p:nvSpPr>
        <p:spPr>
          <a:xfrm>
            <a:off x="41138" y="2320290"/>
            <a:ext cx="12107705" cy="2834640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cxnSp>
        <p:nvCxnSpPr>
          <p:cNvPr id="3" name="Rechte verbindingslijn 2">
            <a:extLst>
              <a:ext uri="{FF2B5EF4-FFF2-40B4-BE49-F238E27FC236}">
                <a16:creationId xmlns:a16="http://schemas.microsoft.com/office/drawing/2014/main" id="{B5D0A394-ACDF-2A54-1F0D-5946D3CD6E2C}"/>
              </a:ext>
            </a:extLst>
          </p:cNvPr>
          <p:cNvCxnSpPr>
            <a:cxnSpLocks/>
          </p:cNvCxnSpPr>
          <p:nvPr/>
        </p:nvCxnSpPr>
        <p:spPr>
          <a:xfrm>
            <a:off x="41138" y="3688966"/>
            <a:ext cx="12109724" cy="0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Rechthoek 3">
            <a:extLst>
              <a:ext uri="{FF2B5EF4-FFF2-40B4-BE49-F238E27FC236}">
                <a16:creationId xmlns:a16="http://schemas.microsoft.com/office/drawing/2014/main" id="{43723D12-B059-B44D-C98C-956D6F2D9DC3}"/>
              </a:ext>
            </a:extLst>
          </p:cNvPr>
          <p:cNvSpPr/>
          <p:nvPr/>
        </p:nvSpPr>
        <p:spPr>
          <a:xfrm>
            <a:off x="41138" y="6377946"/>
            <a:ext cx="12109724" cy="480054"/>
          </a:xfrm>
          <a:prstGeom prst="rect">
            <a:avLst/>
          </a:prstGeom>
          <a:solidFill>
            <a:srgbClr val="00B0F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A3FE83F7-DD82-3825-164A-9A46E2DB9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295" y="0"/>
            <a:ext cx="12107705" cy="285742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7E374DDC-172B-A81B-C825-51A23F0554C9}"/>
              </a:ext>
            </a:extLst>
          </p:cNvPr>
          <p:cNvSpPr/>
          <p:nvPr/>
        </p:nvSpPr>
        <p:spPr>
          <a:xfrm>
            <a:off x="39119" y="285742"/>
            <a:ext cx="12107705" cy="2034539"/>
          </a:xfrm>
          <a:prstGeom prst="rect">
            <a:avLst/>
          </a:prstGeom>
          <a:solidFill>
            <a:srgbClr val="92D05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72E62B25-0EC1-127A-BC33-64D9D47762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98" y="5154930"/>
            <a:ext cx="12068626" cy="1336462"/>
          </a:xfrm>
          <a:prstGeom prst="rect">
            <a:avLst/>
          </a:prstGeom>
        </p:spPr>
      </p:pic>
      <p:pic>
        <p:nvPicPr>
          <p:cNvPr id="11" name="Graphic 10" descr="Klapbord met effen opvulling">
            <a:hlinkClick r:id="rId5"/>
            <a:extLst>
              <a:ext uri="{FF2B5EF4-FFF2-40B4-BE49-F238E27FC236}">
                <a16:creationId xmlns:a16="http://schemas.microsoft.com/office/drawing/2014/main" id="{B286E1E3-9B48-12C2-09AD-2798D27D6F6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2319" y="5752540"/>
            <a:ext cx="738851" cy="73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410019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</TotalTime>
  <Words>151</Words>
  <Application>Microsoft Office PowerPoint</Application>
  <PresentationFormat>Breedbeeld</PresentationFormat>
  <Paragraphs>30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SchoolKX_2018_Paula</vt:lpstr>
      <vt:lpstr>Kantoorthema</vt:lpstr>
      <vt:lpstr>PowerPoint-presentatie</vt:lpstr>
      <vt:lpstr>PowerPoint-presentatie</vt:lpstr>
      <vt:lpstr>Wat is een continent?  Een grote landmassa die niet of vrijwel niet verbonden is met andere landmassa’s.  Welke continenten kennen we al?</vt:lpstr>
      <vt:lpstr>PowerPoint-presentatie</vt:lpstr>
      <vt:lpstr>Wat is een oceaan?  Een oceaan is een min of meer zelfstandige wereldzee tussen de continenten in en kan uit meerdere zeeën bestaan.  Welke oceanen kennen we al?</vt:lpstr>
      <vt:lpstr>PowerPoint-presentatie</vt:lpstr>
      <vt:lpstr>PowerPoint-presentatie</vt:lpstr>
      <vt:lpstr>PowerPoint-presentatie</vt:lpstr>
      <vt:lpstr>PowerPoint-presentatie</vt:lpstr>
      <vt:lpstr>Koud klimaat  Landklimaat  Tropisch klimaat  Landklimaat  Koud klimaat</vt:lpstr>
      <vt:lpstr>PowerPoint-presentatie</vt:lpstr>
      <vt:lpstr>Landklimaat</vt:lpstr>
      <vt:lpstr>PowerPoint-presentatie</vt:lpstr>
      <vt:lpstr>Droogklimaat</vt:lpstr>
      <vt:lpstr>Tropisch klimaat</vt:lpstr>
      <vt:lpstr>Klimaat factoren: - waar ligt het land? - is er zee? - zijn er bergen?  Klimaat heeft invloed op de natuur.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joyce kuenen</dc:creator>
  <cp:lastModifiedBy>joyce kuenen</cp:lastModifiedBy>
  <cp:revision>3</cp:revision>
  <dcterms:created xsi:type="dcterms:W3CDTF">2022-05-24T11:13:11Z</dcterms:created>
  <dcterms:modified xsi:type="dcterms:W3CDTF">2022-05-24T13:35:58Z</dcterms:modified>
</cp:coreProperties>
</file>